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73" r:id="rId3"/>
    <p:sldId id="374" r:id="rId4"/>
    <p:sldId id="436" r:id="rId5"/>
    <p:sldId id="437" r:id="rId6"/>
    <p:sldId id="438" r:id="rId7"/>
    <p:sldId id="465" r:id="rId8"/>
    <p:sldId id="466" r:id="rId9"/>
    <p:sldId id="467" r:id="rId10"/>
    <p:sldId id="463" r:id="rId11"/>
    <p:sldId id="468" r:id="rId12"/>
    <p:sldId id="457" r:id="rId13"/>
    <p:sldId id="458" r:id="rId14"/>
    <p:sldId id="469" r:id="rId15"/>
    <p:sldId id="460" r:id="rId16"/>
    <p:sldId id="470" r:id="rId17"/>
    <p:sldId id="459" r:id="rId18"/>
    <p:sldId id="471" r:id="rId19"/>
    <p:sldId id="461" r:id="rId20"/>
    <p:sldId id="472" r:id="rId21"/>
    <p:sldId id="462" r:id="rId22"/>
    <p:sldId id="473" r:id="rId23"/>
    <p:sldId id="464" r:id="rId24"/>
    <p:sldId id="274" r:id="rId25"/>
    <p:sldId id="346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etup.com/Columbus-Amazon-Alexa-Meetup/events/bnlzznybcdbr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5 -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GUIs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Chapter 15 explains how to construct full GUIs:</a:t>
            </a:r>
          </a:p>
          <a:p>
            <a:pPr lvl="1"/>
            <a:r>
              <a:rPr lang="en-US" dirty="0" smtClean="0"/>
              <a:t>Windows</a:t>
            </a:r>
          </a:p>
          <a:p>
            <a:pPr lvl="1"/>
            <a:r>
              <a:rPr lang="en-US" dirty="0" smtClean="0"/>
              <a:t>Buttons</a:t>
            </a:r>
          </a:p>
          <a:p>
            <a:pPr lvl="1"/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Labels</a:t>
            </a:r>
          </a:p>
          <a:p>
            <a:pPr lvl="1"/>
            <a:r>
              <a:rPr lang="en-US" dirty="0" smtClean="0"/>
              <a:t>Layout</a:t>
            </a:r>
          </a:p>
          <a:p>
            <a:r>
              <a:rPr lang="en-US" dirty="0" smtClean="0"/>
              <a:t>Today, we're only talking about easy additions to our existing programs</a:t>
            </a:r>
          </a:p>
          <a:p>
            <a:r>
              <a:rPr lang="en-US" dirty="0" smtClean="0"/>
              <a:t>These can:</a:t>
            </a:r>
          </a:p>
          <a:p>
            <a:pPr lvl="1"/>
            <a:r>
              <a:rPr lang="en-US" dirty="0" smtClean="0"/>
              <a:t>Display a message</a:t>
            </a:r>
          </a:p>
          <a:p>
            <a:pPr lvl="1"/>
            <a:r>
              <a:rPr lang="en-US" dirty="0" smtClean="0"/>
              <a:t>Ask a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4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/>
              <a:t> class provides static </a:t>
            </a:r>
            <a:r>
              <a:rPr lang="en-US" dirty="0" smtClean="0"/>
              <a:t>methods for:</a:t>
            </a:r>
          </a:p>
          <a:p>
            <a:pPr lvl="1"/>
            <a:r>
              <a:rPr lang="en-US" dirty="0"/>
              <a:t>Displaying a message</a:t>
            </a:r>
          </a:p>
          <a:p>
            <a:pPr lvl="1"/>
            <a:r>
              <a:rPr lang="en-US" dirty="0"/>
              <a:t>Asking a </a:t>
            </a:r>
            <a:r>
              <a:rPr lang="en-US" dirty="0" smtClean="0"/>
              <a:t>question</a:t>
            </a:r>
          </a:p>
          <a:p>
            <a:r>
              <a:rPr lang="en-US" dirty="0" smtClean="0"/>
              <a:t>Although it is possible to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 smtClean="0"/>
              <a:t> object, you almost never do</a:t>
            </a:r>
          </a:p>
          <a:p>
            <a:r>
              <a:rPr lang="en-US" dirty="0" smtClean="0"/>
              <a:t>Just call the static methods</a:t>
            </a:r>
          </a:p>
          <a:p>
            <a:pPr lvl="1"/>
            <a:r>
              <a:rPr lang="en-US" dirty="0" smtClean="0"/>
              <a:t>Which means typing a lot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11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showMessageDialog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Perhaps the simplest thing you can do with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 smtClean="0"/>
              <a:t> is have it display a message in a dialog window</a:t>
            </a:r>
          </a:p>
          <a:p>
            <a:r>
              <a:rPr lang="en-US" dirty="0" smtClean="0"/>
              <a:t>By default these dialogs are </a:t>
            </a:r>
            <a:r>
              <a:rPr lang="en-US" b="1" dirty="0" smtClean="0"/>
              <a:t>modal</a:t>
            </a:r>
            <a:r>
              <a:rPr lang="en-US" dirty="0" smtClean="0"/>
              <a:t>, meaning that you have to deal with it before the program continues</a:t>
            </a:r>
          </a:p>
          <a:p>
            <a:r>
              <a:rPr lang="en-US" dirty="0" smtClean="0"/>
              <a:t>To display a message, the method signature is:</a:t>
            </a:r>
          </a:p>
          <a:p>
            <a:pPr marL="118872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showMessageDialog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(Component parent,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message)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parent</a:t>
            </a:r>
            <a:r>
              <a:rPr lang="en-US" dirty="0" smtClean="0"/>
              <a:t> is the window that waits for you to finish with the dialog, but you can pass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if you don't have a parent window</a:t>
            </a:r>
          </a:p>
          <a:p>
            <a:r>
              <a:rPr lang="en-US" dirty="0" smtClean="0"/>
              <a:t>Even though the parameter is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, you usually pass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6891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showMessageDialog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example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display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"This is a message."</a:t>
            </a:r>
            <a:r>
              <a:rPr lang="en-US" dirty="0" smtClean="0"/>
              <a:t> you could call the following: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"This is a message."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637" y="4648200"/>
            <a:ext cx="3948725" cy="175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2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7162800" cy="29492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Most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/>
              <a:t> methods have many overloads</a:t>
            </a:r>
          </a:p>
          <a:p>
            <a:r>
              <a:rPr lang="en-US" dirty="0"/>
              <a:t>If you want to put a title on the window, you can </a:t>
            </a:r>
            <a:r>
              <a:rPr lang="en-US" dirty="0" smtClean="0"/>
              <a:t>pass it in as the third parameter</a:t>
            </a:r>
          </a:p>
          <a:p>
            <a:r>
              <a:rPr lang="en-US" dirty="0" smtClean="0"/>
              <a:t>But this overloaded method also requires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parameter that says what kind of message you want</a:t>
            </a:r>
          </a:p>
          <a:p>
            <a:r>
              <a:rPr lang="en-US" dirty="0" smtClean="0"/>
              <a:t>To add the title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"Window Title"</a:t>
            </a:r>
            <a:r>
              <a:rPr lang="en-US" dirty="0" smtClean="0"/>
              <a:t>, you might call the following method: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7244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"This is a message."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"Window Title"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JOptionPane.PLAIN_MESSAGE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069" y="2362200"/>
            <a:ext cx="3855332" cy="170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2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You can choose an icon associated with one of the following constants: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ERROR_MESSAGE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INFORMATION_MESSAGE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WARNING_MESSAGE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QUESTION_MESSAGE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PLAIN_MESSAGE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"Danger, Will Robinson!"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"Danger!"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JOptionPane.WARNING_MESSAGE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453" y="2514600"/>
            <a:ext cx="4126523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7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showConfirmDialog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if you don't just want to display a message?</a:t>
            </a:r>
          </a:p>
          <a:p>
            <a:r>
              <a:rPr lang="en-US" dirty="0" smtClean="0"/>
              <a:t>You could also display a prompt with yes, no, and cancel buttons, using the following method signature</a:t>
            </a:r>
          </a:p>
          <a:p>
            <a:pPr marL="118872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showConfirmDialog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(Component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parent,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/>
              <a:t>This method will display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dirty="0" smtClean="0"/>
              <a:t> and return one of the following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constants inside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 smtClean="0"/>
              <a:t>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YES_OPTION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NO_OPTION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CANCEL_OPTION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6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showConfirmDialog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94920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Hitting the X in the corner is the same as Cancel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118872" indent="0">
              <a:buNone/>
            </a:pPr>
            <a:r>
              <a:rPr lang="en-US" sz="3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answer =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JOptionPane.showConfirmDialog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 you want to break it down funky style?"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(answer ==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JOptionPane.YES_OPTION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8872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JOptionPane.showMessageDialog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"Dope!"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118872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JOptionPane.showMessageDialog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"Weak!"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4648200"/>
            <a:ext cx="4933461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6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showOptionDialog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if you want options other than yes, no, and cancel?</a:t>
            </a:r>
          </a:p>
          <a:p>
            <a:r>
              <a:rPr lang="en-US" dirty="0" smtClean="0"/>
              <a:t>No problem, you can supply an array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values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showOptionDialog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It returns the index in the array of </a:t>
            </a:r>
            <a:r>
              <a:rPr lang="en-US" dirty="0" smtClean="0"/>
              <a:t>options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Generally, these values will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objects, but they could also be Swing widgets</a:t>
            </a:r>
          </a:p>
          <a:p>
            <a:r>
              <a:rPr lang="en-US" dirty="0" smtClean="0"/>
              <a:t>The signature is…long: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showOptionDialog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(Component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parent, 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String title,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optionType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messageType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Icon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Object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options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Object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initialValue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9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Exam 1!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showOptionDialog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064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Here's an example showing a dialog that allows a user to choose between Wealth, Happiness, and Infinite Wishes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 that many parameters can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: parent, icon, default option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6670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String[] options = {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"Wealth"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"Happiness"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"Infinite Wishes"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answer =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JOptionPane.showOptionDialog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"What do you wish for?"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 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"Wish"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JOptionPane.DEFAULT_OPTION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JOptionPane.QUESTION_MESSAGE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options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554" y="4876800"/>
            <a:ext cx="5126892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1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showInputDialog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flexible option for input is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showInputDialog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It allows the user to type arbitrary text into a box</a:t>
            </a:r>
          </a:p>
          <a:p>
            <a:r>
              <a:rPr lang="en-US" dirty="0" smtClean="0"/>
              <a:t>Be careful with the return value</a:t>
            </a:r>
          </a:p>
          <a:p>
            <a:pPr lvl="1"/>
            <a:r>
              <a:rPr lang="en-US" dirty="0" smtClean="0"/>
              <a:t>If they cancel, it's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1"/>
            <a:r>
              <a:rPr lang="en-US" dirty="0" smtClean="0"/>
              <a:t>They might put crazy spaces at the beginning and end (use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trim()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Numbers have to be converted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Signature: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showInputDialog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(Component parent, 	Object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4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showInputDialog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input dialog asks a pressing question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with other methods, there are overloaded versions that allow for titles, icons, and other options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3622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String answer =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"Why does a mouse when it spins?"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4876800"/>
            <a:ext cx="4114800" cy="17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6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Let's write a program that makes the user guess a number between 1 and 100</a:t>
            </a:r>
          </a:p>
          <a:p>
            <a:r>
              <a:rPr lang="en-US" dirty="0" smtClean="0"/>
              <a:t>Each time they guess a number, we use a dialog to display:</a:t>
            </a:r>
          </a:p>
          <a:p>
            <a:pPr lvl="1"/>
            <a:r>
              <a:rPr lang="en-US" dirty="0" smtClean="0"/>
              <a:t>You got it! (if they were correct)</a:t>
            </a:r>
          </a:p>
          <a:p>
            <a:pPr lvl="1"/>
            <a:r>
              <a:rPr lang="en-US" dirty="0" smtClean="0"/>
              <a:t>Too high! (if they were too high)</a:t>
            </a:r>
          </a:p>
          <a:p>
            <a:pPr lvl="1"/>
            <a:r>
              <a:rPr lang="en-US" dirty="0" smtClean="0"/>
              <a:t>Too low! (if they were too low)</a:t>
            </a:r>
          </a:p>
          <a:p>
            <a:pPr lvl="1"/>
            <a:r>
              <a:rPr lang="en-US" dirty="0" smtClean="0"/>
              <a:t>Not a number! (if they didn't enter a correctly formatted integer)</a:t>
            </a:r>
          </a:p>
          <a:p>
            <a:r>
              <a:rPr lang="en-US" dirty="0" smtClean="0"/>
              <a:t>The program quits when they guess the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windows with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Other Swing widgets: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Amazon Alexa Meetup</a:t>
            </a:r>
          </a:p>
          <a:p>
            <a:pPr lvl="1"/>
            <a:r>
              <a:rPr lang="en-US" dirty="0"/>
              <a:t>Discussion of Alexa technology</a:t>
            </a:r>
          </a:p>
          <a:p>
            <a:pPr lvl="1"/>
            <a:r>
              <a:rPr lang="en-US" dirty="0"/>
              <a:t>Free pizza!</a:t>
            </a:r>
          </a:p>
          <a:p>
            <a:pPr lvl="1"/>
            <a:r>
              <a:rPr lang="en-US" dirty="0"/>
              <a:t>Tomorrow from 6-8 p.m., here at The Point (in the large meeting area)</a:t>
            </a:r>
          </a:p>
          <a:p>
            <a:pPr lvl="1"/>
            <a:r>
              <a:rPr lang="en-US" dirty="0"/>
              <a:t>RSVP here: </a:t>
            </a:r>
            <a:r>
              <a:rPr lang="en-US" dirty="0">
                <a:hlinkClick r:id="rId2"/>
              </a:rPr>
              <a:t>https://www.meetup.com/Columbus-Amazon-Alexa-Meetup/events/bnlzznybcdbrb/</a:t>
            </a:r>
            <a:endParaRPr lang="en-US" dirty="0"/>
          </a:p>
          <a:p>
            <a:r>
              <a:rPr lang="en-US" dirty="0" smtClean="0"/>
              <a:t>Reading Chapter 15</a:t>
            </a:r>
          </a:p>
          <a:p>
            <a:r>
              <a:rPr lang="en-US" dirty="0" smtClean="0"/>
              <a:t>Keep working on </a:t>
            </a:r>
            <a:r>
              <a:rPr lang="en-US" smtClean="0"/>
              <a:t>Project </a:t>
            </a:r>
            <a:r>
              <a:rPr lang="en-US" smtClean="0"/>
              <a:t>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graphical user interface (GUI) is a way of interacting with a program using a mouse, buttons, menus, windows, etc.</a:t>
            </a:r>
          </a:p>
          <a:p>
            <a:r>
              <a:rPr lang="en-US" sz="2800" dirty="0" smtClean="0"/>
              <a:t>Before COMP 1600, that was probably the only way you interacted with programs</a:t>
            </a:r>
          </a:p>
          <a:p>
            <a:r>
              <a:rPr lang="en-US" sz="2800" dirty="0" smtClean="0"/>
              <a:t>The programs in COMP 1600 were command line interface (CLI) programs</a:t>
            </a:r>
          </a:p>
          <a:p>
            <a:r>
              <a:rPr lang="en-US" sz="2800" dirty="0" smtClean="0"/>
              <a:t>We put off GUIs until now…</a:t>
            </a:r>
          </a:p>
          <a:p>
            <a:pPr lvl="1"/>
            <a:r>
              <a:rPr lang="en-US" sz="2400" dirty="0" smtClean="0"/>
              <a:t>Because they're much more complicated!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4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oldest Java GUI library is the AWT (abstract windowing toolkit)</a:t>
            </a:r>
          </a:p>
          <a:p>
            <a:r>
              <a:rPr lang="en-US" dirty="0" smtClean="0"/>
              <a:t>AWT objects are connected to OS GUI objects (called widgets)</a:t>
            </a:r>
          </a:p>
          <a:p>
            <a:r>
              <a:rPr lang="en-US" dirty="0" smtClean="0"/>
              <a:t>For this reason, AWT objects</a:t>
            </a:r>
          </a:p>
          <a:p>
            <a:pPr lvl="1"/>
            <a:r>
              <a:rPr lang="en-US" dirty="0" smtClean="0"/>
              <a:t>Look and act differently on different OSes</a:t>
            </a:r>
          </a:p>
          <a:p>
            <a:pPr lvl="1"/>
            <a:r>
              <a:rPr lang="en-US" dirty="0" smtClean="0"/>
              <a:t>Are slow</a:t>
            </a:r>
          </a:p>
          <a:p>
            <a:pPr lvl="1"/>
            <a:r>
              <a:rPr lang="en-US" dirty="0" smtClean="0"/>
              <a:t>Can't be styled with different looks and feels</a:t>
            </a:r>
          </a:p>
          <a:p>
            <a:r>
              <a:rPr lang="en-US" dirty="0" smtClean="0"/>
              <a:t>Even though AWT isn't used much, later libraries used components of it, requiring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java.awt</a:t>
            </a:r>
            <a:r>
              <a:rPr lang="en-US" dirty="0" smtClean="0"/>
              <a:t> package in many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newer GUI library is called Swing</a:t>
            </a:r>
          </a:p>
          <a:p>
            <a:r>
              <a:rPr lang="en-US" dirty="0" smtClean="0"/>
              <a:t>Swing objects are independent from OS widgets</a:t>
            </a:r>
          </a:p>
          <a:p>
            <a:r>
              <a:rPr lang="en-US" dirty="0" smtClean="0"/>
              <a:t>For that reason, Swing objects</a:t>
            </a:r>
          </a:p>
          <a:p>
            <a:pPr lvl="1"/>
            <a:r>
              <a:rPr lang="en-US" dirty="0" smtClean="0"/>
              <a:t>Look and behave consistently across different OSes</a:t>
            </a:r>
          </a:p>
          <a:p>
            <a:pPr lvl="1"/>
            <a:r>
              <a:rPr lang="en-US" dirty="0" smtClean="0"/>
              <a:t>Are relatively fast</a:t>
            </a:r>
          </a:p>
          <a:p>
            <a:pPr lvl="1"/>
            <a:r>
              <a:rPr lang="en-US" dirty="0" smtClean="0"/>
              <a:t>Can be styled with different looks and feels (which can make them </a:t>
            </a:r>
            <a:r>
              <a:rPr lang="en-US" i="1" dirty="0" smtClean="0"/>
              <a:t>look</a:t>
            </a:r>
            <a:r>
              <a:rPr lang="en-US" dirty="0" smtClean="0"/>
              <a:t> like they're natural parts of the OS)</a:t>
            </a:r>
          </a:p>
          <a:p>
            <a:r>
              <a:rPr lang="en-US" dirty="0" smtClean="0"/>
              <a:t>To differentiate between AWT and Swing objects, Swing objects always have a J at the beginnings of their names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 smtClean="0"/>
              <a:t> (AWT) vs.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(Swing)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99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JavaFX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JavaFX was intended as a replacement for Swing</a:t>
            </a:r>
          </a:p>
          <a:p>
            <a:r>
              <a:rPr lang="en-US" dirty="0" smtClean="0"/>
              <a:t>It uses a completely different system for layout that relies on XML files</a:t>
            </a:r>
          </a:p>
          <a:p>
            <a:pPr lvl="1"/>
            <a:r>
              <a:rPr lang="en-US" dirty="0" smtClean="0"/>
              <a:t>But it still references AWT and Swing libraries</a:t>
            </a:r>
          </a:p>
          <a:p>
            <a:r>
              <a:rPr lang="en-US" dirty="0" smtClean="0"/>
              <a:t>In spite of some cool features, it is not included in standard Java</a:t>
            </a:r>
          </a:p>
          <a:p>
            <a:r>
              <a:rPr lang="en-US" dirty="0" smtClean="0"/>
              <a:t>So we're not going to cover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3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4995</TotalTime>
  <Words>1146</Words>
  <Application>Microsoft Office PowerPoint</Application>
  <PresentationFormat>Widescreen</PresentationFormat>
  <Paragraphs>171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GUIs</vt:lpstr>
      <vt:lpstr>GUIs</vt:lpstr>
      <vt:lpstr>AWT</vt:lpstr>
      <vt:lpstr>Swing</vt:lpstr>
      <vt:lpstr>JavaFX</vt:lpstr>
      <vt:lpstr>Full GUIs</vt:lpstr>
      <vt:lpstr>JOptionPane</vt:lpstr>
      <vt:lpstr>JOptionPane</vt:lpstr>
      <vt:lpstr>showMessageDialog()</vt:lpstr>
      <vt:lpstr>showMessageDialog() example</vt:lpstr>
      <vt:lpstr>Adding a title</vt:lpstr>
      <vt:lpstr>Different icons</vt:lpstr>
      <vt:lpstr>showConfirmDialog()</vt:lpstr>
      <vt:lpstr>showConfirmDialog() example</vt:lpstr>
      <vt:lpstr>showOptionDialog()</vt:lpstr>
      <vt:lpstr>showOptionDialog() example</vt:lpstr>
      <vt:lpstr>showInputDialog()</vt:lpstr>
      <vt:lpstr>showInputDialog() example</vt:lpstr>
      <vt:lpstr>Coding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884</cp:revision>
  <dcterms:created xsi:type="dcterms:W3CDTF">2009-08-24T20:26:10Z</dcterms:created>
  <dcterms:modified xsi:type="dcterms:W3CDTF">2020-02-13T03:29:20Z</dcterms:modified>
</cp:coreProperties>
</file>